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9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5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3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1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25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1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3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9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15A96-9DA3-42D6-95F8-06A02A82966D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E82C7-2021-40D9-9E12-4E44883F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4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nnarbor.com/entertainment/ken-burns-to-return-to-ann-arbor-for-a-talk-and-a-screen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ebbie1.sfpl.org/multimedia/sfphotos/AAB-5188.jpg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pbs.org/wnet/americannovel/timeline/norri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dnc.ucr.edu/cgi-bin/cdnc?a=d&amp;d=SFC18931010.2.88.3&amp;srpos=&amp;dliv=none&amp;e=-------en--20--1--txt-txIN-San+Francisco+Call++October+1893------" TargetMode="External"/><Relationship Id="rId5" Type="http://schemas.openxmlformats.org/officeDocument/2006/relationships/hyperlink" Target="http://public.wsu.edu/~campbelld/amlit/norris.htm" TargetMode="External"/><Relationship Id="rId4" Type="http://schemas.openxmlformats.org/officeDocument/2006/relationships/hyperlink" Target="https://s-media-cache-ak0.pinimg.com/736x/61/ab/77/61ab774d21d885ce2f3085967d7126dd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build an argument using multimedia (à </a:t>
            </a:r>
            <a:r>
              <a:rPr lang="en-US" dirty="0"/>
              <a:t>la Ken </a:t>
            </a:r>
            <a:r>
              <a:rPr lang="en-US" dirty="0" smtClean="0"/>
              <a:t>Burns*)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1" y="1370355"/>
            <a:ext cx="7315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Make sure you understand the research question you are working on.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Do your research and gather relevant data. 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a </a:t>
            </a:r>
            <a:r>
              <a:rPr lang="en-US" dirty="0" smtClean="0"/>
              <a:t>script that presents the issue and proposes an answer based on the data.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Organize the script into chunks of information that go together and can fit on single slides.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Collect additional materials that will enliven the presentation. 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Put the text and other materials into PowerPoint.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 startAt="7"/>
            </a:pPr>
            <a:r>
              <a:rPr lang="en-US" dirty="0" smtClean="0"/>
              <a:t>Record an audio track to accompany the text and visuals.</a:t>
            </a:r>
          </a:p>
          <a:p>
            <a:pPr marL="342900" indent="-342900">
              <a:buFont typeface="+mj-lt"/>
              <a:buAutoNum type="arabicPeriod" startAt="7"/>
            </a:pPr>
            <a:endParaRPr lang="en-US" dirty="0"/>
          </a:p>
          <a:p>
            <a:pPr marL="342900" indent="-342900">
              <a:buFont typeface="+mj-lt"/>
              <a:buAutoNum type="arabicPeriod" startAt="7"/>
            </a:pPr>
            <a:r>
              <a:rPr lang="en-US" dirty="0" smtClean="0"/>
              <a:t>Fine-tune the slide design and presentation timing.</a:t>
            </a:r>
          </a:p>
          <a:p>
            <a:pPr marL="342900" indent="-342900">
              <a:buFont typeface="+mj-lt"/>
              <a:buAutoNum type="arabicPeriod" startAt="7"/>
            </a:pP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1" y="6096000"/>
            <a:ext cx="4648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*Image retrieved 4/9/15 from </a:t>
            </a:r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://www.annarbor.com/entertainment/ken-burns-to-return-to-ann-arbor-for-a-talk-and-a-screening</a:t>
            </a:r>
            <a:r>
              <a:rPr lang="en-US" sz="1200" dirty="0" smtClean="0">
                <a:hlinkClick r:id="rId2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523" y="381000"/>
            <a:ext cx="709613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87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1001" y="68760"/>
            <a:ext cx="78486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When you’re ready to do a final take, repeat Step 3 above and click through your presentation as you read your text into the microphone.  Don’t rush.  If you need to pause and re-record a segment, you can use the controls in the Record dialog window (although it may be easier just to start over):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Record a test run to check your audio levels.  (Your computer must have a built-in or auxiliary microphone.)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13" y="3429000"/>
            <a:ext cx="3863975" cy="86042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46745" y="4729862"/>
            <a:ext cx="7554256" cy="1236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6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Once you’ve finished recording the slide show, click the X or press 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Esc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to exit the recording process. 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37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04800"/>
            <a:ext cx="8001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7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PowerPoint will now tell you how long the presentation is and ask if you want to save it.  Click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Yes.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07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1295400"/>
            <a:ext cx="7482840" cy="163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81000" y="3124200"/>
            <a:ext cx="84721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Save your file as a PowerPoint Presentation file (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NOT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as a .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wmv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or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MPE4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video file).   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39956"/>
            <a:ext cx="5188607" cy="24684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7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3041" y="526897"/>
            <a:ext cx="78485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Baskerville Old Face" panose="02020602080505020303" pitchFamily="18" charset="0"/>
              </a:rPr>
              <a:t>Credits</a:t>
            </a:r>
          </a:p>
          <a:p>
            <a:endParaRPr lang="en-US" dirty="0">
              <a:latin typeface="Baskerville Old Face" panose="02020602080505020303" pitchFamily="18" charset="0"/>
            </a:endParaRPr>
          </a:p>
          <a:p>
            <a:r>
              <a:rPr lang="en-US" dirty="0" smtClean="0">
                <a:latin typeface="Baskerville Old Face" panose="02020602080505020303" pitchFamily="18" charset="0"/>
              </a:rPr>
              <a:t>Title slide and slide 3 image of Frank Norris: </a:t>
            </a:r>
            <a:r>
              <a:rPr lang="en-US" dirty="0" smtClean="0">
                <a:latin typeface="Baskerville Old Face" panose="02020602080505020303" pitchFamily="18" charset="0"/>
                <a:hlinkClick r:id="rId2"/>
              </a:rPr>
              <a:t>http</a:t>
            </a:r>
            <a:r>
              <a:rPr lang="en-US" dirty="0">
                <a:latin typeface="Baskerville Old Face" panose="02020602080505020303" pitchFamily="18" charset="0"/>
                <a:hlinkClick r:id="rId2"/>
              </a:rPr>
              <a:t>://</a:t>
            </a:r>
            <a:r>
              <a:rPr lang="en-US" dirty="0" err="1" smtClean="0">
                <a:latin typeface="Baskerville Old Face" panose="02020602080505020303" pitchFamily="18" charset="0"/>
                <a:hlinkClick r:id="rId2"/>
              </a:rPr>
              <a:t>www.pbs.org</a:t>
            </a:r>
            <a:r>
              <a:rPr lang="en-US" dirty="0" smtClean="0">
                <a:latin typeface="Baskerville Old Face" panose="02020602080505020303" pitchFamily="18" charset="0"/>
                <a:hlinkClick r:id="rId2"/>
              </a:rPr>
              <a:t>/</a:t>
            </a:r>
            <a:r>
              <a:rPr lang="en-US" dirty="0" err="1" smtClean="0">
                <a:latin typeface="Baskerville Old Face" panose="02020602080505020303" pitchFamily="18" charset="0"/>
                <a:hlinkClick r:id="rId2"/>
              </a:rPr>
              <a:t>wnet</a:t>
            </a:r>
            <a:r>
              <a:rPr lang="en-US" dirty="0" smtClean="0">
                <a:latin typeface="Baskerville Old Face" panose="02020602080505020303" pitchFamily="18" charset="0"/>
                <a:hlinkClick r:id="rId2"/>
              </a:rPr>
              <a:t>/</a:t>
            </a:r>
            <a:r>
              <a:rPr lang="en-US" dirty="0" err="1" smtClean="0">
                <a:latin typeface="Baskerville Old Face" panose="02020602080505020303" pitchFamily="18" charset="0"/>
                <a:hlinkClick r:id="rId2"/>
              </a:rPr>
              <a:t>americannovel</a:t>
            </a:r>
            <a:r>
              <a:rPr lang="en-US" dirty="0" smtClean="0">
                <a:latin typeface="Baskerville Old Face" panose="02020602080505020303" pitchFamily="18" charset="0"/>
                <a:hlinkClick r:id="rId2"/>
              </a:rPr>
              <a:t>/timeline/</a:t>
            </a:r>
            <a:r>
              <a:rPr lang="en-US" dirty="0" err="1" smtClean="0">
                <a:latin typeface="Baskerville Old Face" panose="02020602080505020303" pitchFamily="18" charset="0"/>
                <a:hlinkClick r:id="rId2"/>
              </a:rPr>
              <a:t>norris.html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</a:p>
          <a:p>
            <a:endParaRPr lang="en-US" dirty="0">
              <a:latin typeface="Baskerville Old Face" panose="02020602080505020303" pitchFamily="18" charset="0"/>
            </a:endParaRPr>
          </a:p>
          <a:p>
            <a:r>
              <a:rPr lang="en-US" dirty="0" smtClean="0">
                <a:latin typeface="Baskerville Old Face" panose="02020602080505020303" pitchFamily="18" charset="0"/>
              </a:rPr>
              <a:t>Background photograph on </a:t>
            </a:r>
            <a:r>
              <a:rPr lang="en-US" dirty="0">
                <a:latin typeface="Baskerville Old Face" panose="02020602080505020303" pitchFamily="18" charset="0"/>
              </a:rPr>
              <a:t>all </a:t>
            </a:r>
            <a:r>
              <a:rPr lang="en-US" dirty="0" smtClean="0">
                <a:latin typeface="Baskerville Old Face" panose="02020602080505020303" pitchFamily="18" charset="0"/>
              </a:rPr>
              <a:t>slides:  “Powell Street from Sutter Street looking North. Panoramic Series, Plate 17.  With SF Newsletter.  June 11 1896.”   </a:t>
            </a:r>
            <a:r>
              <a:rPr lang="en-US" dirty="0" smtClean="0">
                <a:latin typeface="Baskerville Old Face" panose="02020602080505020303" pitchFamily="18" charset="0"/>
                <a:hlinkClick r:id="rId3"/>
              </a:rPr>
              <a:t>http</a:t>
            </a:r>
            <a:r>
              <a:rPr lang="en-US" dirty="0">
                <a:latin typeface="Baskerville Old Face" panose="02020602080505020303" pitchFamily="18" charset="0"/>
                <a:hlinkClick r:id="rId3"/>
              </a:rPr>
              <a:t>://</a:t>
            </a:r>
            <a:r>
              <a:rPr lang="en-US" dirty="0" err="1" smtClean="0">
                <a:latin typeface="Baskerville Old Face" panose="02020602080505020303" pitchFamily="18" charset="0"/>
                <a:hlinkClick r:id="rId3"/>
              </a:rPr>
              <a:t>webbie1.sfpl.org</a:t>
            </a:r>
            <a:r>
              <a:rPr lang="en-US" dirty="0" smtClean="0">
                <a:latin typeface="Baskerville Old Face" panose="02020602080505020303" pitchFamily="18" charset="0"/>
                <a:hlinkClick r:id="rId3"/>
              </a:rPr>
              <a:t>/multimedia/</a:t>
            </a:r>
            <a:r>
              <a:rPr lang="en-US" dirty="0" err="1" smtClean="0">
                <a:latin typeface="Baskerville Old Face" panose="02020602080505020303" pitchFamily="18" charset="0"/>
                <a:hlinkClick r:id="rId3"/>
              </a:rPr>
              <a:t>sfphotos</a:t>
            </a:r>
            <a:r>
              <a:rPr lang="en-US" dirty="0" smtClean="0">
                <a:latin typeface="Baskerville Old Face" panose="02020602080505020303" pitchFamily="18" charset="0"/>
                <a:hlinkClick r:id="rId3"/>
              </a:rPr>
              <a:t>/</a:t>
            </a:r>
            <a:r>
              <a:rPr lang="en-US" dirty="0" err="1" smtClean="0">
                <a:latin typeface="Baskerville Old Face" panose="02020602080505020303" pitchFamily="18" charset="0"/>
                <a:hlinkClick r:id="rId3"/>
              </a:rPr>
              <a:t>AAB-5188.jpg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</a:p>
          <a:p>
            <a:endParaRPr lang="en-US" dirty="0">
              <a:latin typeface="Baskerville Old Face" panose="02020602080505020303" pitchFamily="18" charset="0"/>
            </a:endParaRPr>
          </a:p>
          <a:p>
            <a:r>
              <a:rPr lang="en-US" dirty="0" smtClean="0">
                <a:latin typeface="Baskerville Old Face" panose="02020602080505020303" pitchFamily="18" charset="0"/>
              </a:rPr>
              <a:t>Slide 2:  </a:t>
            </a:r>
            <a:r>
              <a:rPr lang="en-US" dirty="0" smtClean="0">
                <a:latin typeface="Baskerville Old Face" panose="02020602080505020303" pitchFamily="18" charset="0"/>
                <a:hlinkClick r:id="rId4"/>
              </a:rPr>
              <a:t>https</a:t>
            </a:r>
            <a:r>
              <a:rPr lang="en-US" dirty="0">
                <a:latin typeface="Baskerville Old Face" panose="02020602080505020303" pitchFamily="18" charset="0"/>
                <a:hlinkClick r:id="rId4"/>
              </a:rPr>
              <a:t>://</a:t>
            </a:r>
            <a:r>
              <a:rPr lang="en-US" dirty="0" smtClean="0">
                <a:latin typeface="Baskerville Old Face" panose="02020602080505020303" pitchFamily="18" charset="0"/>
                <a:hlinkClick r:id="rId4"/>
              </a:rPr>
              <a:t>s-media-cache-</a:t>
            </a:r>
            <a:r>
              <a:rPr lang="en-US" dirty="0" err="1" smtClean="0">
                <a:latin typeface="Baskerville Old Face" panose="02020602080505020303" pitchFamily="18" charset="0"/>
                <a:hlinkClick r:id="rId4"/>
              </a:rPr>
              <a:t>ak0.pinimg.com</a:t>
            </a:r>
            <a:r>
              <a:rPr lang="en-US" dirty="0" smtClean="0">
                <a:latin typeface="Baskerville Old Face" panose="02020602080505020303" pitchFamily="18" charset="0"/>
                <a:hlinkClick r:id="rId4"/>
              </a:rPr>
              <a:t>/</a:t>
            </a:r>
            <a:r>
              <a:rPr lang="en-US" dirty="0" err="1" smtClean="0">
                <a:latin typeface="Baskerville Old Face" panose="02020602080505020303" pitchFamily="18" charset="0"/>
                <a:hlinkClick r:id="rId4"/>
              </a:rPr>
              <a:t>736x</a:t>
            </a:r>
            <a:r>
              <a:rPr lang="en-US" dirty="0" smtClean="0">
                <a:latin typeface="Baskerville Old Face" panose="02020602080505020303" pitchFamily="18" charset="0"/>
                <a:hlinkClick r:id="rId4"/>
              </a:rPr>
              <a:t>/61/ab/77/</a:t>
            </a:r>
            <a:r>
              <a:rPr lang="en-US" dirty="0" err="1" smtClean="0">
                <a:latin typeface="Baskerville Old Face" panose="02020602080505020303" pitchFamily="18" charset="0"/>
                <a:hlinkClick r:id="rId4"/>
              </a:rPr>
              <a:t>61ab774d21d885ce2f3085967d7126dd.jpg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endParaRPr lang="en-US" dirty="0">
              <a:latin typeface="Baskerville Old Face" panose="02020602080505020303" pitchFamily="18" charset="0"/>
            </a:endParaRPr>
          </a:p>
          <a:p>
            <a:r>
              <a:rPr lang="en-US" dirty="0" smtClean="0">
                <a:latin typeface="Baskerville Old Face" panose="02020602080505020303" pitchFamily="18" charset="0"/>
              </a:rPr>
              <a:t>Slide 3:  San Francisco street scene.  No title.  </a:t>
            </a:r>
            <a:r>
              <a:rPr lang="en-US" dirty="0">
                <a:latin typeface="Baskerville Old Face" panose="02020602080505020303" pitchFamily="18" charset="0"/>
              </a:rPr>
              <a:t>No date. </a:t>
            </a:r>
            <a:r>
              <a:rPr lang="en-US" dirty="0">
                <a:latin typeface="Baskerville Old Face" panose="02020602080505020303" pitchFamily="18" charset="0"/>
                <a:hlinkClick r:id="rId5"/>
              </a:rPr>
              <a:t>http://</a:t>
            </a:r>
            <a:r>
              <a:rPr lang="en-US" dirty="0" err="1">
                <a:latin typeface="Baskerville Old Face" panose="02020602080505020303" pitchFamily="18" charset="0"/>
                <a:hlinkClick r:id="rId5"/>
              </a:rPr>
              <a:t>public.wsu.edu</a:t>
            </a:r>
            <a:r>
              <a:rPr lang="en-US" dirty="0">
                <a:latin typeface="Baskerville Old Face" panose="02020602080505020303" pitchFamily="18" charset="0"/>
                <a:hlinkClick r:id="rId5"/>
              </a:rPr>
              <a:t>/~</a:t>
            </a:r>
            <a:r>
              <a:rPr lang="en-US" dirty="0" err="1" smtClean="0">
                <a:latin typeface="Baskerville Old Face" panose="02020602080505020303" pitchFamily="18" charset="0"/>
                <a:hlinkClick r:id="rId5"/>
              </a:rPr>
              <a:t>campbelld</a:t>
            </a:r>
            <a:r>
              <a:rPr lang="en-US" dirty="0" smtClean="0">
                <a:latin typeface="Baskerville Old Face" panose="02020602080505020303" pitchFamily="18" charset="0"/>
                <a:hlinkClick r:id="rId5"/>
              </a:rPr>
              <a:t>/</a:t>
            </a:r>
            <a:r>
              <a:rPr lang="en-US" dirty="0" err="1" smtClean="0">
                <a:latin typeface="Baskerville Old Face" panose="02020602080505020303" pitchFamily="18" charset="0"/>
                <a:hlinkClick r:id="rId5"/>
              </a:rPr>
              <a:t>amlit</a:t>
            </a:r>
            <a:r>
              <a:rPr lang="en-US" dirty="0" smtClean="0">
                <a:latin typeface="Baskerville Old Face" panose="02020602080505020303" pitchFamily="18" charset="0"/>
                <a:hlinkClick r:id="rId5"/>
              </a:rPr>
              <a:t>/</a:t>
            </a:r>
            <a:r>
              <a:rPr lang="en-US" dirty="0" err="1" smtClean="0">
                <a:latin typeface="Baskerville Old Face" panose="02020602080505020303" pitchFamily="18" charset="0"/>
                <a:hlinkClick r:id="rId5"/>
              </a:rPr>
              <a:t>norris.htm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</a:p>
          <a:p>
            <a:endParaRPr lang="en-US" dirty="0">
              <a:latin typeface="Baskerville Old Face" panose="02020602080505020303" pitchFamily="18" charset="0"/>
            </a:endParaRPr>
          </a:p>
          <a:p>
            <a:r>
              <a:rPr lang="en-US" dirty="0" smtClean="0">
                <a:latin typeface="Baskerville Old Face" panose="02020602080505020303" pitchFamily="18" charset="0"/>
              </a:rPr>
              <a:t>Slide 5:  </a:t>
            </a:r>
            <a:r>
              <a:rPr lang="en-US" i="1" dirty="0" smtClean="0">
                <a:latin typeface="Baskerville Old Face" panose="02020602080505020303" pitchFamily="18" charset="0"/>
              </a:rPr>
              <a:t>San Francisco Call</a:t>
            </a:r>
            <a:r>
              <a:rPr lang="en-US" dirty="0" smtClean="0">
                <a:latin typeface="Baskerville Old Face" panose="02020602080505020303" pitchFamily="18" charset="0"/>
              </a:rPr>
              <a:t>, 10 October 1893, p. 8, col. </a:t>
            </a:r>
            <a:r>
              <a:rPr lang="en-US" dirty="0">
                <a:latin typeface="Baskerville Old Face" panose="02020602080505020303" pitchFamily="18" charset="0"/>
              </a:rPr>
              <a:t>3. 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http://</a:t>
            </a:r>
            <a:r>
              <a:rPr lang="en-US" dirty="0" err="1">
                <a:latin typeface="Baskerville Old Face" panose="02020602080505020303" pitchFamily="18" charset="0"/>
                <a:hlinkClick r:id="rId6"/>
              </a:rPr>
              <a:t>cdnc.ucr.edu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/</a:t>
            </a:r>
            <a:r>
              <a:rPr lang="en-US" dirty="0" err="1">
                <a:latin typeface="Baskerville Old Face" panose="02020602080505020303" pitchFamily="18" charset="0"/>
                <a:hlinkClick r:id="rId6"/>
              </a:rPr>
              <a:t>cgi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-bin/</a:t>
            </a:r>
            <a:r>
              <a:rPr lang="en-US" dirty="0" err="1">
                <a:latin typeface="Baskerville Old Face" panose="02020602080505020303" pitchFamily="18" charset="0"/>
                <a:hlinkClick r:id="rId6"/>
              </a:rPr>
              <a:t>cdnc?a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=</a:t>
            </a:r>
            <a:r>
              <a:rPr lang="en-US" dirty="0" err="1">
                <a:latin typeface="Baskerville Old Face" panose="02020602080505020303" pitchFamily="18" charset="0"/>
                <a:hlinkClick r:id="rId6"/>
              </a:rPr>
              <a:t>d&amp;d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=</a:t>
            </a:r>
            <a:r>
              <a:rPr lang="en-US" dirty="0" err="1">
                <a:latin typeface="Baskerville Old Face" panose="02020602080505020303" pitchFamily="18" charset="0"/>
                <a:hlinkClick r:id="rId6"/>
              </a:rPr>
              <a:t>SFC18931010.2.88.3&amp;srpos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=&amp;dliv=</a:t>
            </a:r>
            <a:r>
              <a:rPr lang="en-US" dirty="0" err="1">
                <a:latin typeface="Baskerville Old Face" panose="02020602080505020303" pitchFamily="18" charset="0"/>
                <a:hlinkClick r:id="rId6"/>
              </a:rPr>
              <a:t>none&amp;e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=-------</a:t>
            </a:r>
            <a:r>
              <a:rPr lang="en-US" dirty="0" err="1">
                <a:latin typeface="Baskerville Old Face" panose="02020602080505020303" pitchFamily="18" charset="0"/>
                <a:hlinkClick r:id="rId6"/>
              </a:rPr>
              <a:t>en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--20--1--</a:t>
            </a:r>
            <a:r>
              <a:rPr lang="en-US" dirty="0" err="1">
                <a:latin typeface="Baskerville Old Face" panose="02020602080505020303" pitchFamily="18" charset="0"/>
                <a:hlinkClick r:id="rId6"/>
              </a:rPr>
              <a:t>txt-txIN-San+Francisco+Call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++</a:t>
            </a:r>
            <a:r>
              <a:rPr lang="en-US" dirty="0" err="1">
                <a:latin typeface="Baskerville Old Face" panose="02020602080505020303" pitchFamily="18" charset="0"/>
                <a:hlinkClick r:id="rId6"/>
              </a:rPr>
              <a:t>October+1893</a:t>
            </a:r>
            <a:r>
              <a:rPr lang="en-US" dirty="0">
                <a:latin typeface="Baskerville Old Face" panose="02020602080505020303" pitchFamily="18" charset="0"/>
                <a:hlinkClick r:id="rId6"/>
              </a:rPr>
              <a:t>-</a:t>
            </a:r>
            <a:r>
              <a:rPr lang="en-US" dirty="0" smtClean="0">
                <a:latin typeface="Baskerville Old Face" panose="02020602080505020303" pitchFamily="18" charset="0"/>
                <a:hlinkClick r:id="rId6"/>
              </a:rPr>
              <a:t>-----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5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build an argument using multimedia (cont’d)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343" y="1524000"/>
            <a:ext cx="7315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Make sure you understand the research question you are working on.  What is that question for this assignment?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Do your research and gather relevant data as evidence.  Where will you go to do your primary research?  What other kinds of information might be compelling?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685801" y="4060924"/>
            <a:ext cx="731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dirty="0" smtClean="0"/>
              <a:t>Write </a:t>
            </a:r>
            <a:r>
              <a:rPr lang="en-US" dirty="0"/>
              <a:t>a </a:t>
            </a:r>
            <a:r>
              <a:rPr lang="en-US" dirty="0" smtClean="0"/>
              <a:t>script that presents the issue and proposes an answer based on the data. </a:t>
            </a:r>
            <a:r>
              <a:rPr lang="en-US" dirty="0"/>
              <a:t> </a:t>
            </a:r>
            <a:r>
              <a:rPr lang="en-US" dirty="0" smtClean="0"/>
              <a:t>What tone do you want your script to convey?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pPr marL="342900" indent="-342900">
              <a:buFont typeface="+mj-lt"/>
              <a:buAutoNum type="arabicPeriod" startAt="3"/>
            </a:pPr>
            <a:endParaRPr lang="en-US" dirty="0"/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/>
              <a:t>Organize the script into chunks of information that go together and can fit on single slides.</a:t>
            </a:r>
            <a:r>
              <a:rPr lang="en-US" dirty="0"/>
              <a:t> </a:t>
            </a:r>
            <a:r>
              <a:rPr lang="en-US" dirty="0" smtClean="0"/>
              <a:t>What does “information that goes together” means in this context?</a:t>
            </a:r>
            <a:r>
              <a:rPr lang="en-US" dirty="0"/>
              <a:t> </a:t>
            </a:r>
            <a:r>
              <a:rPr lang="en-US" dirty="0" smtClean="0"/>
              <a:t> What options do multimedia presentations give you that static text alone does not? </a:t>
            </a: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25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build an argument using multimedia (cont’d)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1" y="1676400"/>
            <a:ext cx="7315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en-US" dirty="0" smtClean="0"/>
              <a:t>Collect/develop additional materials that will enliven the presentation.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Consider what such materials might include.    </a:t>
            </a:r>
            <a:r>
              <a:rPr lang="en-US" dirty="0"/>
              <a:t>S</a:t>
            </a:r>
            <a:r>
              <a:rPr lang="en-US" dirty="0" smtClean="0"/>
              <a:t>ome possibilities:</a:t>
            </a:r>
            <a:br>
              <a:rPr lang="en-US" dirty="0" smtClean="0"/>
            </a:br>
            <a:r>
              <a:rPr lang="en-US" dirty="0" smtClean="0"/>
              <a:t>  	Photo archives</a:t>
            </a:r>
          </a:p>
          <a:p>
            <a:pPr lvl="2"/>
            <a:r>
              <a:rPr lang="en-US" dirty="0" smtClean="0"/>
              <a:t>Historic maps, street directories</a:t>
            </a:r>
          </a:p>
          <a:p>
            <a:pPr lvl="2"/>
            <a:r>
              <a:rPr lang="en-US" dirty="0" smtClean="0"/>
              <a:t>Oral histories</a:t>
            </a:r>
          </a:p>
          <a:p>
            <a:pPr lvl="2"/>
            <a:r>
              <a:rPr lang="en-US" dirty="0" smtClean="0"/>
              <a:t>Other?</a:t>
            </a:r>
          </a:p>
          <a:p>
            <a:pPr lvl="1"/>
            <a:endParaRPr lang="en-US" dirty="0"/>
          </a:p>
          <a:p>
            <a:pPr marL="342900" indent="-342900">
              <a:buFont typeface="+mj-lt"/>
              <a:buAutoNum type="arabicPeriod" startAt="5"/>
            </a:pPr>
            <a:r>
              <a:rPr lang="en-US" dirty="0" smtClean="0"/>
              <a:t>Put the text and other materials into PowerPoint.  (Remember to regularly save and back up your materials!) </a:t>
            </a:r>
          </a:p>
          <a:p>
            <a:pPr marL="342900" indent="-342900">
              <a:buFont typeface="+mj-lt"/>
              <a:buAutoNum type="arabicPeriod" startAt="5"/>
            </a:pPr>
            <a:endParaRPr lang="en-US" dirty="0"/>
          </a:p>
          <a:p>
            <a:pPr marL="342900" indent="-342900">
              <a:buFont typeface="+mj-lt"/>
              <a:buAutoNum type="arabicPeriod" startAt="5"/>
            </a:pPr>
            <a:r>
              <a:rPr lang="en-US" dirty="0" smtClean="0"/>
              <a:t>Record an audio track to accompany the text and visuals.  Don’t rush.</a:t>
            </a:r>
          </a:p>
          <a:p>
            <a:pPr marL="342900" indent="-342900">
              <a:buFont typeface="+mj-lt"/>
              <a:buAutoNum type="arabicPeriod" startAt="5"/>
            </a:pPr>
            <a:endParaRPr lang="en-US" dirty="0"/>
          </a:p>
          <a:p>
            <a:pPr marL="342900" indent="-342900">
              <a:buFont typeface="+mj-lt"/>
              <a:buAutoNum type="arabicPeriod" startAt="5"/>
            </a:pPr>
            <a:endParaRPr lang="en-US" dirty="0" smtClean="0"/>
          </a:p>
          <a:p>
            <a:pPr marL="342900" indent="-342900">
              <a:buFont typeface="+mj-lt"/>
              <a:buAutoNum type="arabicPeriod" startAt="5"/>
            </a:pPr>
            <a:r>
              <a:rPr lang="en-US" dirty="0" smtClean="0"/>
              <a:t>Fine-tune the slide design, animations, and presentation timing.</a:t>
            </a:r>
          </a:p>
          <a:p>
            <a:pPr marL="342900" indent="-342900">
              <a:buFont typeface="+mj-lt"/>
              <a:buAutoNum type="arabicPeriod" startAt="5"/>
            </a:pP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5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2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349469"/>
            <a:ext cx="8763000" cy="6477000"/>
          </a:xfrm>
          <a:prstGeom prst="rect">
            <a:avLst/>
          </a:prstGeom>
          <a:gradFill flip="none" rotWithShape="1">
            <a:gsLst>
              <a:gs pos="5000">
                <a:schemeClr val="bg2">
                  <a:lumMod val="52000"/>
                  <a:alpha val="75000"/>
                </a:schemeClr>
              </a:gs>
              <a:gs pos="98000">
                <a:srgbClr val="F0EBD5">
                  <a:lumMod val="98000"/>
                </a:srgbClr>
              </a:gs>
              <a:gs pos="70000">
                <a:srgbClr val="D1C39F">
                  <a:lumMod val="80000"/>
                  <a:lumOff val="2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To get the washed-out effect you see on this slide:  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Find an old photograph that seems appropriate.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Copy and paste the image onto a blank slide.  Crop it to fit as necessary.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Now insert a rectangle (</a:t>
            </a:r>
            <a:r>
              <a:rPr lang="en-US" b="1" dirty="0" smtClean="0">
                <a:solidFill>
                  <a:schemeClr val="tx1"/>
                </a:solidFill>
              </a:rPr>
              <a:t>Insert&gt; Shapes</a:t>
            </a:r>
            <a:r>
              <a:rPr lang="en-US" dirty="0" smtClean="0">
                <a:solidFill>
                  <a:schemeClr val="tx1"/>
                </a:solidFill>
              </a:rPr>
              <a:t>) on the slide and stretch it until it covers the image completely.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Change the fill color of the rectangle and make it semi-transparent so the image will bleed through it.  (Right-click the rectangle and select  </a:t>
            </a:r>
            <a:r>
              <a:rPr lang="en-US" b="1" dirty="0" smtClean="0">
                <a:solidFill>
                  <a:schemeClr val="tx1"/>
                </a:solidFill>
              </a:rPr>
              <a:t>Format Shape</a:t>
            </a:r>
            <a:r>
              <a:rPr lang="en-US" dirty="0" smtClean="0">
                <a:solidFill>
                  <a:schemeClr val="tx1"/>
                </a:solidFill>
              </a:rPr>
              <a:t>, then select </a:t>
            </a:r>
            <a:r>
              <a:rPr lang="en-US" b="1" dirty="0" smtClean="0">
                <a:solidFill>
                  <a:schemeClr val="tx1"/>
                </a:solidFill>
              </a:rPr>
              <a:t>Gradient fill</a:t>
            </a:r>
            <a:r>
              <a:rPr lang="en-US" dirty="0" smtClean="0">
                <a:solidFill>
                  <a:schemeClr val="tx1"/>
                </a:solidFill>
              </a:rPr>
              <a:t>, choose a color from the drop-down, and move the Transparency bar to the right.)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Now you have a uniform background that you can use for all the slides in the presentation.  Just duplicate the slide as many times as you want to so you’ll have a lot of blanks to work with.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8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8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8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To create a cameo –like border around a photograph: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Select (click on) the photo, then click </a:t>
            </a:r>
            <a:r>
              <a:rPr lang="en-US" b="1" dirty="0" smtClean="0">
                <a:solidFill>
                  <a:schemeClr val="tx1"/>
                </a:solidFill>
              </a:rPr>
              <a:t>Format</a:t>
            </a:r>
            <a:r>
              <a:rPr lang="en-US" dirty="0" smtClean="0">
                <a:solidFill>
                  <a:schemeClr val="tx1"/>
                </a:solidFill>
              </a:rPr>
              <a:t> on the ribbon at top of the window.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Select the oval with blurry outline under </a:t>
            </a:r>
            <a:r>
              <a:rPr lang="en-US" b="1" dirty="0" smtClean="0">
                <a:solidFill>
                  <a:schemeClr val="tx1"/>
                </a:solidFill>
              </a:rPr>
              <a:t>Picture Styles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5000" y="848710"/>
            <a:ext cx="2096814" cy="1928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29200" y="848710"/>
            <a:ext cx="2096814" cy="1928507"/>
          </a:xfrm>
          <a:prstGeom prst="rect">
            <a:avLst/>
          </a:prstGeom>
          <a:noFill/>
          <a:ln>
            <a:noFill/>
          </a:ln>
          <a:effectLst>
            <a:glow>
              <a:schemeClr val="accent6">
                <a:lumMod val="40000"/>
                <a:lumOff val="60000"/>
              </a:schemeClr>
            </a:glow>
            <a:softEdge rad="4826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225" y="4286250"/>
            <a:ext cx="40195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4267200" y="1600200"/>
            <a:ext cx="762000" cy="2667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56290" y="1066800"/>
            <a:ext cx="7391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have an image slowly appear (“fade in”): 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Click the image, then click </a:t>
            </a:r>
            <a:r>
              <a:rPr lang="en-US" b="1" dirty="0" smtClean="0"/>
              <a:t>Animations&gt;Add Animation&gt;Fade</a:t>
            </a:r>
            <a:r>
              <a:rPr lang="en-US" dirty="0" smtClean="0"/>
              <a:t> (green star) .  </a:t>
            </a:r>
          </a:p>
          <a:p>
            <a:endParaRPr lang="en-US" dirty="0"/>
          </a:p>
          <a:p>
            <a:r>
              <a:rPr lang="en-US" dirty="0"/>
              <a:t>To have an image slowly </a:t>
            </a:r>
            <a:r>
              <a:rPr lang="en-US" dirty="0" smtClean="0"/>
              <a:t>disappear </a:t>
            </a:r>
            <a:r>
              <a:rPr lang="en-US" dirty="0"/>
              <a:t>(“fade </a:t>
            </a:r>
            <a:r>
              <a:rPr lang="en-US" dirty="0" smtClean="0"/>
              <a:t>out”):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the image, then click </a:t>
            </a:r>
            <a:r>
              <a:rPr lang="en-US" b="1" dirty="0"/>
              <a:t>Animations&gt;Add Animation&gt;Fade</a:t>
            </a:r>
            <a:r>
              <a:rPr lang="en-US" dirty="0"/>
              <a:t> </a:t>
            </a:r>
            <a:r>
              <a:rPr lang="en-US" dirty="0" smtClean="0"/>
              <a:t>(red star—you’ll need to hit the drop-down arrow to see this option) 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en-US" dirty="0"/>
              <a:t>To have an image </a:t>
            </a:r>
            <a:r>
              <a:rPr lang="en-US" dirty="0" smtClean="0"/>
              <a:t>expand  </a:t>
            </a:r>
            <a:r>
              <a:rPr lang="en-US" dirty="0"/>
              <a:t>for a “Zoom-in” </a:t>
            </a:r>
            <a:r>
              <a:rPr lang="en-US" dirty="0" smtClean="0"/>
              <a:t>effect: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the image, then click </a:t>
            </a:r>
            <a:r>
              <a:rPr lang="en-US" b="1" dirty="0"/>
              <a:t>Animations&gt;Add </a:t>
            </a:r>
            <a:r>
              <a:rPr lang="en-US" b="1" dirty="0" smtClean="0"/>
              <a:t>Animation&gt;Grow/Shrink.  </a:t>
            </a:r>
          </a:p>
          <a:p>
            <a:endParaRPr lang="en-US" b="1" dirty="0"/>
          </a:p>
          <a:p>
            <a:r>
              <a:rPr lang="en-US" dirty="0" smtClean="0"/>
              <a:t>To </a:t>
            </a:r>
            <a:r>
              <a:rPr lang="en-US" dirty="0"/>
              <a:t>adjust the </a:t>
            </a:r>
            <a:r>
              <a:rPr lang="en-US" dirty="0" smtClean="0"/>
              <a:t>timing, proportion, sequence , etc., of </a:t>
            </a:r>
            <a:r>
              <a:rPr lang="en-US" dirty="0"/>
              <a:t>any of these </a:t>
            </a:r>
            <a:r>
              <a:rPr lang="en-US" dirty="0" smtClean="0"/>
              <a:t>animations: open the </a:t>
            </a:r>
            <a:r>
              <a:rPr lang="en-US" b="1" dirty="0" smtClean="0"/>
              <a:t>Animation Pane </a:t>
            </a:r>
            <a:r>
              <a:rPr lang="en-US" dirty="0" smtClean="0"/>
              <a:t>and click the far right of the animation listing, then make the selection.  You can combine many of these animations for some interesting effects.  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858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</a:t>
            </a:r>
            <a:r>
              <a:rPr lang="en-US" sz="2400" b="1" dirty="0" smtClean="0"/>
              <a:t>n animations:</a:t>
            </a:r>
            <a:endParaRPr lang="en-US" sz="2400" b="1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9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2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8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6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4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9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1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56290" y="1066800"/>
            <a:ext cx="739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have text move across the screen as if it’s being typed in real time: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Select the text, then click  </a:t>
            </a:r>
            <a:r>
              <a:rPr lang="en-US" b="1" dirty="0" smtClean="0"/>
              <a:t>Add Animation&gt;Wipe </a:t>
            </a:r>
            <a:r>
              <a:rPr lang="en-US" dirty="0" smtClean="0"/>
              <a:t>(green star), then click </a:t>
            </a:r>
            <a:r>
              <a:rPr lang="en-US" b="1" dirty="0" smtClean="0"/>
              <a:t>Effect Options </a:t>
            </a:r>
            <a:r>
              <a:rPr lang="en-US" dirty="0" smtClean="0"/>
              <a:t>and select  </a:t>
            </a:r>
            <a:r>
              <a:rPr lang="en-US" b="1" dirty="0" smtClean="0"/>
              <a:t>From Left</a:t>
            </a:r>
            <a:r>
              <a:rPr lang="en-US" dirty="0" smtClean="0"/>
              <a:t>.  </a:t>
            </a:r>
          </a:p>
          <a:p>
            <a:endParaRPr lang="en-US" dirty="0"/>
          </a:p>
          <a:p>
            <a:r>
              <a:rPr lang="en-US" dirty="0" smtClean="0"/>
              <a:t>To adjust the timing  for the “typing”: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Click the far right of the animation listing in the Animation Pane and click </a:t>
            </a:r>
            <a:r>
              <a:rPr lang="en-US" b="1" dirty="0" smtClean="0"/>
              <a:t>Timing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To add the sound of a typewriter to the animation: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the far right of the animation listing in the Animation Pane and click </a:t>
            </a:r>
            <a:r>
              <a:rPr lang="en-US" b="1" dirty="0" smtClean="0"/>
              <a:t>Effects Options&gt;Sound&gt;Typewriter. 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858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</a:t>
            </a:r>
            <a:r>
              <a:rPr lang="en-US" sz="2400" b="1" dirty="0" smtClean="0"/>
              <a:t>n animations (cont’d): </a:t>
            </a:r>
            <a:endParaRPr lang="en-US" sz="2400" b="1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3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56290" y="1066800"/>
            <a:ext cx="739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set up your slide deck to run in “Kiosk” mode (automatically and repeatedly):</a:t>
            </a:r>
          </a:p>
          <a:p>
            <a:endParaRPr lang="en-US" dirty="0"/>
          </a:p>
          <a:p>
            <a:r>
              <a:rPr lang="en-US" dirty="0" smtClean="0"/>
              <a:t>Click </a:t>
            </a:r>
            <a:r>
              <a:rPr lang="en-US" b="1" dirty="0" smtClean="0"/>
              <a:t>Transitions</a:t>
            </a:r>
            <a:r>
              <a:rPr lang="en-US" dirty="0" smtClean="0"/>
              <a:t>.  Then, under </a:t>
            </a:r>
            <a:r>
              <a:rPr lang="en-US" b="1" dirty="0" smtClean="0"/>
              <a:t>Advance Slide</a:t>
            </a:r>
            <a:r>
              <a:rPr lang="en-US" dirty="0" smtClean="0"/>
              <a:t>, deselect </a:t>
            </a:r>
            <a:r>
              <a:rPr lang="en-US" b="1" dirty="0" smtClean="0"/>
              <a:t>On Mouse Click</a:t>
            </a:r>
            <a:r>
              <a:rPr lang="en-US" dirty="0" smtClean="0"/>
              <a:t>, select </a:t>
            </a:r>
            <a:r>
              <a:rPr lang="en-US" b="1" dirty="0" smtClean="0"/>
              <a:t>After</a:t>
            </a:r>
            <a:r>
              <a:rPr lang="en-US" dirty="0" smtClean="0"/>
              <a:t>, and choose a reasonable amount of time to advance to the next slide.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858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</a:t>
            </a:r>
            <a:r>
              <a:rPr lang="en-US" sz="2400" b="1" dirty="0" smtClean="0"/>
              <a:t>n transitions between slides:</a:t>
            </a:r>
            <a:endParaRPr lang="en-US" sz="2400" b="1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93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046" y="2896235"/>
            <a:ext cx="2073275" cy="143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044" y="5105400"/>
            <a:ext cx="3078163" cy="115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63722" y="700961"/>
            <a:ext cx="7284878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 record the audio for your presentation:</a:t>
            </a:r>
            <a:b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Practice reading your captions several times as you click through the presentation.  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When you’re ready to record, go to the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Slide Show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tab in PowerPoint, click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Record Slide Show &gt; Start Recording from Beginning</a:t>
            </a:r>
            <a:r>
              <a:rPr lang="en-US" altLang="en-US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Check both boxes on the Record Slide Show dialog window, and click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Start Recording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 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1889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040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62" y="6096000"/>
            <a:ext cx="2456815" cy="61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85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764</Words>
  <Application>Microsoft Office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How to build an argument using multimedia (à la Ken Burns*)</vt:lpstr>
      <vt:lpstr>How to build an argument using multimedia (cont’d)</vt:lpstr>
      <vt:lpstr>How to build an argument using multimedia (cont’d)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Lulofs</dc:creator>
  <cp:lastModifiedBy>Tim Lulofs</cp:lastModifiedBy>
  <cp:revision>7</cp:revision>
  <dcterms:created xsi:type="dcterms:W3CDTF">2017-02-20T01:27:52Z</dcterms:created>
  <dcterms:modified xsi:type="dcterms:W3CDTF">2017-02-20T19:09:25Z</dcterms:modified>
</cp:coreProperties>
</file>